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4" r:id="rId2"/>
    <p:sldMasterId id="2147483676" r:id="rId3"/>
    <p:sldMasterId id="2147483692" r:id="rId4"/>
    <p:sldMasterId id="2147483700" r:id="rId5"/>
    <p:sldMasterId id="2147483722" r:id="rId6"/>
  </p:sldMasterIdLst>
  <p:notesMasterIdLst>
    <p:notesMasterId r:id="rId27"/>
  </p:notesMasterIdLst>
  <p:sldIdLst>
    <p:sldId id="256" r:id="rId7"/>
    <p:sldId id="306" r:id="rId8"/>
    <p:sldId id="307" r:id="rId9"/>
    <p:sldId id="308" r:id="rId10"/>
    <p:sldId id="309" r:id="rId11"/>
    <p:sldId id="257" r:id="rId12"/>
    <p:sldId id="276" r:id="rId13"/>
    <p:sldId id="302" r:id="rId14"/>
    <p:sldId id="303" r:id="rId15"/>
    <p:sldId id="304" r:id="rId16"/>
    <p:sldId id="278" r:id="rId17"/>
    <p:sldId id="279" r:id="rId18"/>
    <p:sldId id="280" r:id="rId19"/>
    <p:sldId id="293" r:id="rId20"/>
    <p:sldId id="294" r:id="rId21"/>
    <p:sldId id="290" r:id="rId22"/>
    <p:sldId id="292" r:id="rId23"/>
    <p:sldId id="301" r:id="rId24"/>
    <p:sldId id="300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21"/>
    <a:srgbClr val="78278B"/>
    <a:srgbClr val="243B7A"/>
    <a:srgbClr val="61217D"/>
    <a:srgbClr val="7728A8"/>
    <a:srgbClr val="5525AB"/>
    <a:srgbClr val="5B25AB"/>
    <a:srgbClr val="65C8F2"/>
    <a:srgbClr val="D3CE28"/>
    <a:srgbClr val="41A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18" autoAdjust="0"/>
    <p:restoredTop sz="94280" autoAdjust="0"/>
  </p:normalViewPr>
  <p:slideViewPr>
    <p:cSldViewPr snapToGrid="0">
      <p:cViewPr varScale="1">
        <p:scale>
          <a:sx n="88" d="100"/>
          <a:sy n="88" d="100"/>
        </p:scale>
        <p:origin x="9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C1967-5875-443B-9753-7E6FA619D50D}" type="datetimeFigureOut">
              <a:rPr lang="en-GB" smtClean="0"/>
              <a:t>09/09/2017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3D4C7-CC60-4B2D-9DD7-17D330A37E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75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FC6E5-C1C7-4168-A20A-36782E8FBE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835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SQLCloud</a:t>
            </a:r>
            <a:r>
              <a:rPr lang="en-GB" dirty="0"/>
              <a:t>: </a:t>
            </a:r>
            <a:r>
              <a:rPr lang="en-GB" dirty="0" err="1"/>
              <a:t>XBox</a:t>
            </a:r>
            <a:r>
              <a:rPr lang="en-GB" dirty="0"/>
              <a:t> One-S with Forza Horizon 3 Bundle; Amazon Fire TV with 4K Ultra HD; Raspberry Pi 3 Starter Kit; </a:t>
            </a:r>
            <a:r>
              <a:rPr lang="en-GB" dirty="0" err="1"/>
              <a:t>dbWatch</a:t>
            </a:r>
            <a:r>
              <a:rPr lang="en-GB" dirty="0"/>
              <a:t>: Apple iPad Mini; </a:t>
            </a:r>
            <a:r>
              <a:rPr lang="en-GB" dirty="0" err="1"/>
              <a:t>Skybow</a:t>
            </a:r>
            <a:r>
              <a:rPr lang="en-GB" dirty="0"/>
              <a:t>: Marshall Speaker; </a:t>
            </a:r>
            <a:r>
              <a:rPr lang="en-GB" dirty="0" err="1"/>
              <a:t>Coeo</a:t>
            </a:r>
            <a:r>
              <a:rPr lang="en-GB" dirty="0"/>
              <a:t>: A free place on any </a:t>
            </a:r>
            <a:r>
              <a:rPr lang="en-GB" dirty="0" err="1"/>
              <a:t>Coeo</a:t>
            </a:r>
            <a:r>
              <a:rPr lang="en-GB" dirty="0"/>
              <a:t> training course, RRP £600; Edison365: Helicopter ride (lunchtime session prize) and a Fire TV Stick; Pyramid Analytics: Amazon Echo; Quest: Samsung Gear S2 Smartwatch; </a:t>
            </a:r>
            <a:r>
              <a:rPr lang="en-GB" dirty="0" err="1"/>
              <a:t>DBPro</a:t>
            </a:r>
            <a:r>
              <a:rPr lang="en-GB" dirty="0"/>
              <a:t>/ </a:t>
            </a:r>
            <a:r>
              <a:rPr lang="en-GB" dirty="0" err="1"/>
              <a:t>SQLGovernor</a:t>
            </a:r>
            <a:r>
              <a:rPr lang="en-GB" dirty="0"/>
              <a:t>: Splash-proof JBL </a:t>
            </a:r>
            <a:r>
              <a:rPr lang="en-GB" dirty="0" err="1"/>
              <a:t>bluetooth</a:t>
            </a:r>
            <a:r>
              <a:rPr lang="en-GB" dirty="0"/>
              <a:t> speaker; </a:t>
            </a:r>
            <a:r>
              <a:rPr lang="en-GB" dirty="0" err="1"/>
              <a:t>Redgate</a:t>
            </a:r>
            <a:r>
              <a:rPr lang="en-GB" dirty="0"/>
              <a:t>: SQL Monitor License - with 12 months support and upgrades; </a:t>
            </a:r>
            <a:r>
              <a:rPr lang="en-GB" dirty="0" err="1"/>
              <a:t>Axioworks</a:t>
            </a:r>
            <a:r>
              <a:rPr lang="en-GB" dirty="0"/>
              <a:t>: Amazon Echo Dot; </a:t>
            </a:r>
            <a:r>
              <a:rPr lang="en-GB" dirty="0" err="1"/>
              <a:t>Idera</a:t>
            </a:r>
            <a:r>
              <a:rPr lang="en-GB" dirty="0"/>
              <a:t>: $100 Amazon card; Lightning Tools: Lego Technics Race Car; SQL Sentry: SQL Sentry license and 1 year of support (worth $2994); Locke Data: R for Data Science: Import, Tidy, Transform, Visualize, and Model Data; SharePoint Unite /BMM Media: A free pass to SharePoint Unite 2017 conference in Haarlem, Netherlands, on the 25th &amp; 26th October.  worth €699. travel and hotel not included; PASS: Recording (download) of all sessions from PASS Summit 2016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FC6E5-C1C7-4168-A20A-36782E8FBE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25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99" y="-1533181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0300" y="1122363"/>
            <a:ext cx="9144000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3602038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EE3F0-502A-4D54-AEBD-F67299610CC5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3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99" y="-1533181"/>
            <a:ext cx="8426836" cy="959654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21264-94E6-4146-A349-BB90D88A3945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38424" y="365125"/>
            <a:ext cx="9143673" cy="132556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638424" y="1825625"/>
            <a:ext cx="9143673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235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6" y="730992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05833-2640-4DC4-8E58-439A184A6286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51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52CF-92A2-42AB-ADC3-6823B70E2763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9" y="2174029"/>
            <a:ext cx="8426836" cy="95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66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0025"/>
            <a:ext cx="10515600" cy="18192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4628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B99E-A1D7-4810-A982-EC37D9003561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9" y="2174029"/>
            <a:ext cx="8426836" cy="95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82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6" y="730992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81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825625"/>
            <a:ext cx="43815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20C6-0A92-4722-B8E4-E8F5BC42031C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91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99" y="-1533181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0300" y="1122363"/>
            <a:ext cx="9144000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3602038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24CCF-C4DD-46D1-96AA-9B6104B23AF9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08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0393" y="4800944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F4E3C-C6D3-4D37-80E5-1E32F3629944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48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99" y="-1533181"/>
            <a:ext cx="8426836" cy="959654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06DE7-4D75-42B4-B0F0-4230FC924A6E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38424" y="365125"/>
            <a:ext cx="9143673" cy="132556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38424" y="1825625"/>
            <a:ext cx="9143673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9080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6" y="730992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8C56-45CF-4186-9D8A-5AF44E521C61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26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639D8-DD90-42CF-B3C6-7D6A867D22C7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9" y="2174029"/>
            <a:ext cx="8426836" cy="95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3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0393" y="4800944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63A8E-0175-4A9F-B126-D7922C7C5431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98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0025"/>
            <a:ext cx="10515600" cy="18192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4628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771-F2D2-4331-81B0-DD3429605549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9" y="2174029"/>
            <a:ext cx="8426836" cy="95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8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6" y="730992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81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825625"/>
            <a:ext cx="43815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79C59-F4BF-4A4B-B9E1-FA95DF3EA86D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471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99" y="-1533181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0300" y="1122363"/>
            <a:ext cx="9144000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3602038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52C9D-A0D4-489B-BE39-765E996435A5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56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0393" y="4800944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ECF51-2301-46BB-ACCE-4A2EAD802814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869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99" y="-1533181"/>
            <a:ext cx="8426836" cy="959654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F66B1-8056-4C76-8015-7713A55D7FBC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38424" y="365125"/>
            <a:ext cx="9143673" cy="132556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38424" y="1825625"/>
            <a:ext cx="9143673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0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6" y="730992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130E-9758-4A45-8F80-BA48E36AAAFE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26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DB4F-3BD0-4257-8099-142BC3A332FB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9" y="2174029"/>
            <a:ext cx="8426836" cy="95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540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0025"/>
            <a:ext cx="10515600" cy="18192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4628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6807-D28F-4CE4-8326-C812B2B26D54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9" y="2174029"/>
            <a:ext cx="8426836" cy="95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310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6" y="730992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81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825625"/>
            <a:ext cx="43815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DC01E-CF67-452F-98DD-8CFE3A4777E2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05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58" y="6286904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41772" y="6286904"/>
            <a:ext cx="14095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44CA2927-A664-4390-9FC4-AA5AB074451D}" type="datetime1">
              <a:rPr lang="en-US" smtClean="0"/>
              <a:t>9/9/2017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83771" y="6286904"/>
            <a:ext cx="4204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Obdélník 9"/>
          <p:cNvSpPr/>
          <p:nvPr userDrawn="1"/>
        </p:nvSpPr>
        <p:spPr>
          <a:xfrm>
            <a:off x="9535885" y="6008914"/>
            <a:ext cx="2656115" cy="849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>
              <a:ln>
                <a:noFill/>
              </a:ln>
              <a:noFill/>
            </a:endParaRPr>
          </a:p>
        </p:txBody>
      </p:sp>
      <p:pic>
        <p:nvPicPr>
          <p:cNvPr id="11" name="Obráze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173" y="5977456"/>
            <a:ext cx="2336799" cy="8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99" y="-1533181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8424" y="365125"/>
            <a:ext cx="9143673" cy="132556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8424" y="1825625"/>
            <a:ext cx="9143673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60E3B-F032-4F4C-A77E-96A4685412AB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110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99" y="-1533181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0300" y="1122363"/>
            <a:ext cx="9144000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3602038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610C5-D3F4-4957-84B0-11BA1B9D4A54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429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0393" y="4800944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39F96-45E0-45A9-BD43-263F2200A187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115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99" y="-1533181"/>
            <a:ext cx="8426836" cy="959654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B68D0-37D5-4D04-A3A8-7E51568B015A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38424" y="365125"/>
            <a:ext cx="9143673" cy="132556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38424" y="1825625"/>
            <a:ext cx="9143673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6834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6" y="730992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388D-E692-4435-BD02-52A78CD02B46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656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8658-8582-4B2D-9825-9CB0276CC5BB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9" y="2174029"/>
            <a:ext cx="8426836" cy="95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067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0025"/>
            <a:ext cx="10515600" cy="18192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4628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1499E-3282-40E6-BF9C-00718AFC59D4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9" y="2174029"/>
            <a:ext cx="8426836" cy="95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825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6" y="730992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81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825625"/>
            <a:ext cx="43815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C4A5E-6329-4ED7-A38A-D4995BFBD037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04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2FC7-EA56-4F37-AB9B-3B8DFFE2A311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FB2B8C-9D0C-4CF0-8B8D-82E4C91F6A87}"/>
              </a:ext>
            </a:extLst>
          </p:cNvPr>
          <p:cNvSpPr/>
          <p:nvPr userDrawn="1"/>
        </p:nvSpPr>
        <p:spPr>
          <a:xfrm>
            <a:off x="6615953" y="3096222"/>
            <a:ext cx="5576047" cy="4323155"/>
          </a:xfrm>
          <a:prstGeom prst="rect">
            <a:avLst/>
          </a:prstGeom>
          <a:blipFill dpi="0" rotWithShape="1">
            <a:blip r:embed="rId2">
              <a:alphaModFix amt="4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657519-899F-4CAA-B551-136D88027687}"/>
              </a:ext>
            </a:extLst>
          </p:cNvPr>
          <p:cNvSpPr/>
          <p:nvPr userDrawn="1"/>
        </p:nvSpPr>
        <p:spPr>
          <a:xfrm>
            <a:off x="-1363531" y="3602038"/>
            <a:ext cx="6624021" cy="3636084"/>
          </a:xfrm>
          <a:prstGeom prst="rect">
            <a:avLst/>
          </a:prstGeom>
          <a:blipFill>
            <a:blip r:embed="rId3">
              <a:alphaModFix amt="4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0699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4061-3B57-4373-AD08-12729D6C9B2C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9CD348-A9BC-4B14-926E-01B4EA50614B}"/>
              </a:ext>
            </a:extLst>
          </p:cNvPr>
          <p:cNvSpPr/>
          <p:nvPr userDrawn="1"/>
        </p:nvSpPr>
        <p:spPr>
          <a:xfrm>
            <a:off x="-1363531" y="3602038"/>
            <a:ext cx="6624021" cy="3636084"/>
          </a:xfrm>
          <a:prstGeom prst="rect">
            <a:avLst/>
          </a:prstGeom>
          <a:blipFill>
            <a:blip r:embed="rId2">
              <a:alphaModFix amt="44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EF3B2A-79C4-4A1E-A22A-D5AF7DBBE12C}"/>
              </a:ext>
            </a:extLst>
          </p:cNvPr>
          <p:cNvSpPr/>
          <p:nvPr userDrawn="1"/>
        </p:nvSpPr>
        <p:spPr>
          <a:xfrm>
            <a:off x="6615953" y="3096222"/>
            <a:ext cx="5576047" cy="4323155"/>
          </a:xfrm>
          <a:prstGeom prst="rect">
            <a:avLst/>
          </a:prstGeom>
          <a:blipFill dpi="0" rotWithShape="1">
            <a:blip r:embed="rId3">
              <a:alphaModFix amt="4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1750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4061-3B57-4373-AD08-12729D6C9B2C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EF3B2A-79C4-4A1E-A22A-D5AF7DBBE12C}"/>
              </a:ext>
            </a:extLst>
          </p:cNvPr>
          <p:cNvSpPr/>
          <p:nvPr userDrawn="1"/>
        </p:nvSpPr>
        <p:spPr>
          <a:xfrm>
            <a:off x="6615953" y="3096222"/>
            <a:ext cx="5576047" cy="4323155"/>
          </a:xfrm>
          <a:prstGeom prst="rect">
            <a:avLst/>
          </a:prstGeom>
          <a:blipFill dpi="0" rotWithShape="1">
            <a:blip r:embed="rId2">
              <a:alphaModFix amt="4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99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6" y="730992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A743B-B871-42D8-98D2-805E1C06E720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019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4061-3B57-4373-AD08-12729D6C9B2C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27BDD-13AE-41A1-8602-9CD71CD00C09}"/>
              </a:ext>
            </a:extLst>
          </p:cNvPr>
          <p:cNvSpPr/>
          <p:nvPr userDrawn="1"/>
        </p:nvSpPr>
        <p:spPr>
          <a:xfrm>
            <a:off x="6401247" y="3085391"/>
            <a:ext cx="6624021" cy="3636084"/>
          </a:xfrm>
          <a:prstGeom prst="rect">
            <a:avLst/>
          </a:prstGeom>
          <a:blipFill>
            <a:blip r:embed="rId2">
              <a:alphaModFix amt="4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2239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90F3E-B5AF-494B-828A-EE35019607E6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62FFC7-AA3B-4EDB-90E7-A118FD183EE4}"/>
              </a:ext>
            </a:extLst>
          </p:cNvPr>
          <p:cNvSpPr/>
          <p:nvPr userDrawn="1"/>
        </p:nvSpPr>
        <p:spPr>
          <a:xfrm>
            <a:off x="-1363531" y="3602038"/>
            <a:ext cx="6624021" cy="3636084"/>
          </a:xfrm>
          <a:prstGeom prst="rect">
            <a:avLst/>
          </a:prstGeom>
          <a:blipFill>
            <a:blip r:embed="rId2">
              <a:alphaModFix amt="44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4A9653-4087-4969-829E-FDC370CB2231}"/>
              </a:ext>
            </a:extLst>
          </p:cNvPr>
          <p:cNvSpPr/>
          <p:nvPr userDrawn="1"/>
        </p:nvSpPr>
        <p:spPr>
          <a:xfrm>
            <a:off x="6615953" y="3096222"/>
            <a:ext cx="5576047" cy="4323155"/>
          </a:xfrm>
          <a:prstGeom prst="rect">
            <a:avLst/>
          </a:prstGeom>
          <a:blipFill dpi="0" rotWithShape="1">
            <a:blip r:embed="rId3">
              <a:alphaModFix amt="4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6404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B01EA-6DEE-4635-A81F-82FACF6266AC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CF519-0348-4197-A315-732C7422A265}"/>
              </a:ext>
            </a:extLst>
          </p:cNvPr>
          <p:cNvSpPr/>
          <p:nvPr userDrawn="1"/>
        </p:nvSpPr>
        <p:spPr>
          <a:xfrm>
            <a:off x="6615953" y="3096222"/>
            <a:ext cx="5576047" cy="4323155"/>
          </a:xfrm>
          <a:prstGeom prst="rect">
            <a:avLst/>
          </a:prstGeom>
          <a:blipFill dpi="0" rotWithShape="1">
            <a:blip r:embed="rId2">
              <a:alphaModFix amt="4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1CF911-E483-423F-A33B-F6FC259910D8}"/>
              </a:ext>
            </a:extLst>
          </p:cNvPr>
          <p:cNvSpPr/>
          <p:nvPr userDrawn="1"/>
        </p:nvSpPr>
        <p:spPr>
          <a:xfrm>
            <a:off x="-1363531" y="3602038"/>
            <a:ext cx="6624021" cy="3636084"/>
          </a:xfrm>
          <a:prstGeom prst="rect">
            <a:avLst/>
          </a:prstGeom>
          <a:blipFill>
            <a:blip r:embed="rId3">
              <a:alphaModFix amt="4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8190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D7D8-D650-4D19-ADB3-0A5861BEBFFF}" type="datetime1">
              <a:rPr lang="en-US" smtClean="0"/>
              <a:t>9/9/2017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119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B109F-0A59-4BB4-BD0B-123C100EA27D}" type="datetime1">
              <a:rPr lang="en-US" smtClean="0"/>
              <a:t>9/9/2017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0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AE4D6-2526-47DA-B84B-C2A8496E5F4B}" type="datetime1">
              <a:rPr lang="en-US" smtClean="0"/>
              <a:t>9/9/2017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58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49BCF-519D-478A-9ADC-1F044AD17B5F}" type="datetime1">
              <a:rPr lang="en-US" smtClean="0"/>
              <a:t>9/9/2017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5303-69AD-2E4D-B18B-E5EED0F0A60B}" type="slidenum">
              <a:rPr lang="en-US" smtClean="0"/>
              <a:pPr/>
              <a:t>‹#›</a:t>
            </a:fld>
            <a:r>
              <a:rPr lang="en-US"/>
              <a:t>  |  </a:t>
            </a:r>
            <a:endParaRPr lang="en-US" dirty="0"/>
          </a:p>
        </p:txBody>
      </p:sp>
      <p:sp>
        <p:nvSpPr>
          <p:cNvPr id="8" name="Obdélník 9">
            <a:extLst>
              <a:ext uri="{FF2B5EF4-FFF2-40B4-BE49-F238E27FC236}">
                <a16:creationId xmlns:a16="http://schemas.microsoft.com/office/drawing/2014/main" id="{1EFAB987-4FB4-46F3-AF54-F214FFADB4E9}"/>
              </a:ext>
            </a:extLst>
          </p:cNvPr>
          <p:cNvSpPr/>
          <p:nvPr userDrawn="1"/>
        </p:nvSpPr>
        <p:spPr>
          <a:xfrm>
            <a:off x="9535885" y="6008914"/>
            <a:ext cx="2656115" cy="8490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800">
              <a:ln>
                <a:noFill/>
              </a:ln>
              <a:noFill/>
            </a:endParaRPr>
          </a:p>
        </p:txBody>
      </p:sp>
      <p:pic>
        <p:nvPicPr>
          <p:cNvPr id="9" name="Obrázek 10">
            <a:extLst>
              <a:ext uri="{FF2B5EF4-FFF2-40B4-BE49-F238E27FC236}">
                <a16:creationId xmlns:a16="http://schemas.microsoft.com/office/drawing/2014/main" id="{86E1EF7A-6FAA-4190-A574-ECFBB86F58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173" y="5977456"/>
            <a:ext cx="2336799" cy="8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323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C97CB-1513-461A-B9BB-B60E8F1D429F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628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99FF4-D7F8-448C-818A-E10B871B5A9F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255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85774-2897-4038-A0AA-FDA63906B2AB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53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D2E7-DB63-4FD5-BC00-F9C810EAF71A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9" y="2174029"/>
            <a:ext cx="8426836" cy="95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67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5AE30-E979-4347-86C6-6EF1B1F052FA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38424" y="365125"/>
            <a:ext cx="9143673" cy="132556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38424" y="1825625"/>
            <a:ext cx="9143673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BE6EA-8346-4DDB-9B62-61BE5504F30D}"/>
              </a:ext>
            </a:extLst>
          </p:cNvPr>
          <p:cNvSpPr/>
          <p:nvPr userDrawn="1"/>
        </p:nvSpPr>
        <p:spPr>
          <a:xfrm>
            <a:off x="6615953" y="3096222"/>
            <a:ext cx="5576047" cy="4323155"/>
          </a:xfrm>
          <a:prstGeom prst="rect">
            <a:avLst/>
          </a:prstGeom>
          <a:blipFill dpi="0" rotWithShape="1">
            <a:blip r:embed="rId2">
              <a:alphaModFix amt="4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78223C-B060-4814-862A-BAE173A40A50}"/>
              </a:ext>
            </a:extLst>
          </p:cNvPr>
          <p:cNvSpPr/>
          <p:nvPr userDrawn="1"/>
        </p:nvSpPr>
        <p:spPr>
          <a:xfrm>
            <a:off x="-1363531" y="3602038"/>
            <a:ext cx="6624021" cy="3636084"/>
          </a:xfrm>
          <a:prstGeom prst="rect">
            <a:avLst/>
          </a:prstGeom>
          <a:blipFill>
            <a:blip r:embed="rId3">
              <a:alphaModFix amt="44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73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0025"/>
            <a:ext cx="10515600" cy="18192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4628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218CD-1750-40B9-AA3E-0371AE2B05B7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9" y="2174029"/>
            <a:ext cx="8426836" cy="95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39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6" y="730992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817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1825625"/>
            <a:ext cx="43815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E3AC-3F31-43ED-BFEF-4B29B4B26AEA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3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799" y="-1533181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00300" y="1122363"/>
            <a:ext cx="9144000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0300" y="3602038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0CF50-5181-49F8-9012-59039DDFE9CA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5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0393" y="4800944"/>
            <a:ext cx="8426836" cy="9596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6E20-0F01-4310-BC7A-BD0D33248A7A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1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40000">
              <a:schemeClr val="accent4"/>
            </a:gs>
            <a:gs pos="100000">
              <a:srgbClr val="65C8F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171C5AF-9AA8-4FB2-9728-4D25E2311AA6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CB822CF8-E28B-4ADD-9012-61BC9C50D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9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74" r:id="rId4"/>
    <p:sldLayoutId id="2147483675" r:id="rId5"/>
    <p:sldLayoutId id="2147483651" r:id="rId6"/>
    <p:sldLayoutId id="2147483652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accent2"/>
            </a:gs>
            <a:gs pos="50000">
              <a:srgbClr val="FFD92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6420F-66A8-4A19-85B6-C6E8FABB1E91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2CF8-E28B-4ADD-9012-61BC9C50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9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D3CE28">
                <a:lumMod val="100000"/>
              </a:srgbClr>
            </a:gs>
            <a:gs pos="40000">
              <a:srgbClr val="41AD4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C8EE999-2A6C-4D65-A37B-14240F111DA8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CB822CF8-E28B-4ADD-9012-61BC9C50D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2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78278B"/>
            </a:gs>
            <a:gs pos="40000">
              <a:srgbClr val="7030A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2E080A2-146B-45CA-8E1A-48294EA8113D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CB822CF8-E28B-4ADD-9012-61BC9C50D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8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8" r:id="rId8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40000">
              <a:srgbClr val="243B7A"/>
            </a:gs>
            <a:gs pos="100000">
              <a:schemeClr val="accent3">
                <a:lumMod val="5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FE082F0-F006-445A-AA50-41901334DDE1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CB822CF8-E28B-4ADD-9012-61BC9C50D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5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1C5AF-9AA8-4FB2-9728-4D25E2311AA6}" type="datetime1">
              <a:rPr lang="en-US" smtClean="0"/>
              <a:t>9/9/2017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2CF8-E28B-4ADD-9012-61BC9C50D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101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35" r:id="rId3"/>
    <p:sldLayoutId id="2147483736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2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Resources,%20books,%20tutorials" TargetMode="External"/><Relationship Id="rId2" Type="http://schemas.openxmlformats.org/officeDocument/2006/relationships/hyperlink" Target="http://stackoverflow.com/documentation/r/topics" TargetMode="Externa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8.png"/><Relationship Id="rId4" Type="http://schemas.openxmlformats.org/officeDocument/2006/relationships/hyperlink" Target="https://www.consolidata.co.uk/explore/blog/r-part-1-installing-and-using-r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jpe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linkedin.com/in/olliefrost/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182" y="1865537"/>
            <a:ext cx="9144000" cy="2387600"/>
          </a:xfrm>
        </p:spPr>
        <p:txBody>
          <a:bodyPr/>
          <a:lstStyle/>
          <a:p>
            <a:r>
              <a:rPr lang="en-GB" b="1" dirty="0"/>
              <a:t>Exploring Dark Data</a:t>
            </a:r>
            <a:br>
              <a:rPr lang="en-GB" b="1" dirty="0"/>
            </a:br>
            <a:r>
              <a:rPr lang="en-GB" sz="4800" b="1" dirty="0"/>
              <a:t>with SQL Server 2016 and R</a:t>
            </a:r>
            <a:br>
              <a:rPr lang="en-GB" sz="4800" dirty="0"/>
            </a:br>
            <a:r>
              <a:rPr lang="en-GB" sz="4400" dirty="0"/>
              <a:t>Oliver Frost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4182" y="4345212"/>
            <a:ext cx="9144000" cy="1655762"/>
          </a:xfrm>
        </p:spPr>
        <p:txBody>
          <a:bodyPr/>
          <a:lstStyle/>
          <a:p>
            <a:r>
              <a:rPr lang="en-GB" dirty="0"/>
              <a:t>Saturday 9</a:t>
            </a:r>
            <a:r>
              <a:rPr lang="en-GB" baseline="30000" dirty="0"/>
              <a:t>th</a:t>
            </a:r>
            <a:r>
              <a:rPr lang="en-GB" dirty="0"/>
              <a:t> September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E7607-C8ED-4618-871A-28BC6530D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33" b="36837"/>
          <a:stretch/>
        </p:blipFill>
        <p:spPr>
          <a:xfrm>
            <a:off x="3652557" y="5398546"/>
            <a:ext cx="4667250" cy="12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86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5400" dirty="0"/>
              <a:t>Why bother with Dark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199" y="1751128"/>
            <a:ext cx="11030857" cy="4525963"/>
          </a:xfrm>
        </p:spPr>
        <p:txBody>
          <a:bodyPr>
            <a:normAutofit/>
          </a:bodyPr>
          <a:lstStyle/>
          <a:p>
            <a:r>
              <a:rPr lang="en-US" b="1" dirty="0"/>
              <a:t>Data on its own isn’t valuable </a:t>
            </a:r>
            <a:r>
              <a:rPr lang="en-US" dirty="0"/>
              <a:t>– data that can’t be </a:t>
            </a:r>
            <a:r>
              <a:rPr lang="en-US" dirty="0" err="1"/>
              <a:t>analysed</a:t>
            </a:r>
            <a:r>
              <a:rPr lang="en-US" dirty="0"/>
              <a:t> is worthless.</a:t>
            </a:r>
          </a:p>
          <a:p>
            <a:r>
              <a:rPr lang="en-US" dirty="0"/>
              <a:t>With new techniques and tools, semi-structured and unstructured data can be </a:t>
            </a:r>
            <a:r>
              <a:rPr lang="en-US" dirty="0" err="1"/>
              <a:t>analysed</a:t>
            </a:r>
            <a:r>
              <a:rPr lang="en-US" dirty="0"/>
              <a:t> to reap valuable new insights.</a:t>
            </a:r>
          </a:p>
          <a:p>
            <a:r>
              <a:rPr lang="en-US" dirty="0"/>
              <a:t>Dark data can provide potential new opportunities for customer analysis, performing predictive analytics and gaining a deeper understanding about your processes.</a:t>
            </a:r>
          </a:p>
          <a:p>
            <a:r>
              <a:rPr lang="en-US" b="1" dirty="0"/>
              <a:t>[Light Data + Dark Data = All Data]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D70C-F78D-4FE7-B38B-84554B624294}" type="datetime1">
              <a:rPr lang="en-US" smtClean="0"/>
              <a:t>9/9/2017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4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Relational vs Non-relational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7D613-3217-4332-9851-EA24D72F290B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11</a:t>
            </a:fld>
            <a:endParaRPr lang="en-US"/>
          </a:p>
        </p:txBody>
      </p:sp>
      <p:sp>
        <p:nvSpPr>
          <p:cNvPr id="2" name="AutoShape 2" descr="https://upload.wikimedia.org/wikipedia/commons/c/ca/LinkedIn_logo_initial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704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0315" y="408157"/>
            <a:ext cx="10515600" cy="1325563"/>
          </a:xfrm>
        </p:spPr>
        <p:txBody>
          <a:bodyPr/>
          <a:lstStyle/>
          <a:p>
            <a:r>
              <a:rPr lang="en-GB" dirty="0"/>
              <a:t>Relational databases overview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42105" y="2005012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Advantages of relational:</a:t>
            </a:r>
          </a:p>
          <a:p>
            <a:pPr lvl="1"/>
            <a:r>
              <a:rPr lang="en-GB" dirty="0"/>
              <a:t>Efficient, structured storage.</a:t>
            </a:r>
          </a:p>
          <a:p>
            <a:pPr lvl="1"/>
            <a:r>
              <a:rPr lang="en-GB" dirty="0"/>
              <a:t>Keeps data consistent.</a:t>
            </a:r>
          </a:p>
          <a:p>
            <a:pPr lvl="1"/>
            <a:r>
              <a:rPr lang="en-GB" dirty="0"/>
              <a:t>Complex querying language for retrieving data, updating, inserting, deleting.</a:t>
            </a:r>
          </a:p>
          <a:p>
            <a:r>
              <a:rPr lang="en-GB" dirty="0"/>
              <a:t>Used for:</a:t>
            </a:r>
          </a:p>
          <a:p>
            <a:pPr lvl="1"/>
            <a:r>
              <a:rPr lang="en-GB" dirty="0"/>
              <a:t>Modelling relationships between entities.</a:t>
            </a:r>
          </a:p>
          <a:p>
            <a:pPr lvl="1"/>
            <a:r>
              <a:rPr lang="en-GB" dirty="0"/>
              <a:t>Reporting and decision-making.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05A8A-2DF5-4086-A262-D31D58481DE1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26" descr="https://azure.microsoft.com/svghandler/data-lake-store/?width=600&amp;height=3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15" y="4414549"/>
            <a:ext cx="4394143" cy="23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31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Relational and NoSQL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219" y="1825625"/>
            <a:ext cx="6260124" cy="4351338"/>
          </a:xfrm>
        </p:spPr>
        <p:txBody>
          <a:bodyPr>
            <a:normAutofit fontScale="92500"/>
          </a:bodyPr>
          <a:lstStyle/>
          <a:p>
            <a:pPr lvl="0"/>
            <a:r>
              <a:rPr lang="en-GB" dirty="0"/>
              <a:t>What can R do that SQL can’t?</a:t>
            </a:r>
          </a:p>
          <a:p>
            <a:pPr lvl="1"/>
            <a:r>
              <a:rPr lang="en-GB" dirty="0"/>
              <a:t>Great for statistical analyses, machine learning,  handling unstructured data.</a:t>
            </a:r>
          </a:p>
          <a:p>
            <a:pPr lvl="1"/>
            <a:r>
              <a:rPr lang="en-GB" dirty="0"/>
              <a:t>Becoming a more general programming language.</a:t>
            </a:r>
          </a:p>
          <a:p>
            <a:pPr lvl="0"/>
            <a:r>
              <a:rPr lang="en-GB" dirty="0"/>
              <a:t>Daily workload with R and SQL Server:</a:t>
            </a:r>
          </a:p>
          <a:p>
            <a:pPr lvl="1"/>
            <a:r>
              <a:rPr lang="en-GB" dirty="0"/>
              <a:t>Structured, modelled data lives and is updated in SQL. Changes logged.</a:t>
            </a:r>
          </a:p>
          <a:p>
            <a:pPr lvl="1"/>
            <a:r>
              <a:rPr lang="en-GB" dirty="0"/>
              <a:t>R is for ad hoc analyses on clean files, reshaping data files or reading non-flat files.</a:t>
            </a:r>
          </a:p>
          <a:p>
            <a:pPr lvl="1"/>
            <a:r>
              <a:rPr lang="en-GB" dirty="0"/>
              <a:t>Quick to import, do a business analysis piece on, clean up and import, all in memory.</a:t>
            </a:r>
          </a:p>
          <a:p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4147-4FFF-4781-9AA2-8D730A471526}" type="datetime1">
              <a:rPr lang="en-US" smtClean="0"/>
              <a:t>9/9/2017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28" descr="Image result for databas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526" y="1996674"/>
            <a:ext cx="4107737" cy="215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https://www.r-project.org/logo/R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903" y="3893801"/>
            <a:ext cx="2826980" cy="247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08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255EA-BA52-4564-BEC0-F4C52B0E6D01}" type="datetime1">
              <a:rPr lang="en-US" smtClean="0"/>
              <a:t>9/9/2017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716" y="742222"/>
            <a:ext cx="11152991" cy="1325563"/>
          </a:xfrm>
        </p:spPr>
        <p:txBody>
          <a:bodyPr/>
          <a:lstStyle/>
          <a:p>
            <a:pPr algn="l"/>
            <a:r>
              <a:rPr lang="en-GB" b="1" dirty="0"/>
              <a:t>What is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393" y="1844479"/>
            <a:ext cx="11152991" cy="4351338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R is an open-source programming language, developed by academics and statisticians.</a:t>
            </a:r>
            <a:endParaRPr lang="en-GB" sz="4000" dirty="0"/>
          </a:p>
          <a:p>
            <a:pPr lvl="0"/>
            <a:r>
              <a:rPr lang="en-GB" dirty="0"/>
              <a:t>High level language, easy to learn.</a:t>
            </a:r>
          </a:p>
          <a:p>
            <a:pPr lvl="0"/>
            <a:r>
              <a:rPr lang="en-GB" dirty="0"/>
              <a:t>Short development cycles.</a:t>
            </a:r>
          </a:p>
          <a:p>
            <a:pPr lvl="0"/>
            <a:r>
              <a:rPr lang="en-GB" dirty="0"/>
              <a:t>Written in C, Fortran and R, so performance can be very fast.</a:t>
            </a:r>
            <a:endParaRPr lang="en-GB" sz="4000" dirty="0"/>
          </a:p>
          <a:p>
            <a:r>
              <a:rPr lang="en-GB" dirty="0"/>
              <a:t>Over 6,000 libraries available to use on CRAN.</a:t>
            </a:r>
          </a:p>
          <a:p>
            <a:r>
              <a:rPr lang="en-GB" dirty="0"/>
              <a:t>Now used for cleaning data, ETL, data visualisation, maths, audio and visual analysis, machine learning etc.</a:t>
            </a:r>
          </a:p>
        </p:txBody>
      </p:sp>
      <p:pic>
        <p:nvPicPr>
          <p:cNvPr id="11" name="Picture 22" descr="https://www.r-project.org/logo/R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84" y="345904"/>
            <a:ext cx="1838947" cy="131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93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Microsoft</a:t>
            </a:r>
            <a:r>
              <a:rPr lang="en-GB" dirty="0"/>
              <a:t> </a:t>
            </a:r>
            <a:r>
              <a:rPr lang="en-GB" b="1" dirty="0"/>
              <a:t>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832184" cy="4351338"/>
          </a:xfrm>
        </p:spPr>
        <p:txBody>
          <a:bodyPr/>
          <a:lstStyle/>
          <a:p>
            <a:r>
              <a:rPr lang="en-GB" dirty="0"/>
              <a:t>Formerly known as Revolution R</a:t>
            </a:r>
          </a:p>
          <a:p>
            <a:r>
              <a:rPr lang="en-GB" dirty="0"/>
              <a:t>Provides Math Kernel Libraries (MKLs) capable of multithreading – makes R code generally faster.</a:t>
            </a:r>
          </a:p>
          <a:p>
            <a:r>
              <a:rPr lang="en-GB" dirty="0"/>
              <a:t>MS offers three basic products:</a:t>
            </a:r>
          </a:p>
          <a:p>
            <a:pPr lvl="1"/>
            <a:r>
              <a:rPr lang="en-GB" dirty="0"/>
              <a:t>R Open – a base</a:t>
            </a:r>
          </a:p>
          <a:p>
            <a:pPr lvl="1"/>
            <a:r>
              <a:rPr lang="en-GB" dirty="0"/>
              <a:t>R Client – restricted use of </a:t>
            </a:r>
            <a:br>
              <a:rPr lang="en-GB" dirty="0"/>
            </a:br>
            <a:r>
              <a:rPr lang="en-GB" dirty="0"/>
              <a:t>proprietary functions.</a:t>
            </a:r>
          </a:p>
          <a:p>
            <a:pPr lvl="1"/>
            <a:r>
              <a:rPr lang="en-GB" dirty="0"/>
              <a:t>R Server – unlimited scalability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9C1BE-F8D2-4645-B82C-7344F2112512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22" descr="https://www.r-project.org/logo/R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203" y="430391"/>
            <a:ext cx="1133312" cy="9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logok.org/wp-content/uploads/2014/06/Microsoft-logo-m-box-880x6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27" y="-211984"/>
            <a:ext cx="3078581" cy="230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39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What’s new inside SQL Server 2016?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75342" y="1825625"/>
            <a:ext cx="5981700" cy="4351338"/>
          </a:xfrm>
        </p:spPr>
        <p:txBody>
          <a:bodyPr/>
          <a:lstStyle/>
          <a:p>
            <a:r>
              <a:rPr lang="en-GB" sz="3200" dirty="0"/>
              <a:t>JSON support.</a:t>
            </a:r>
          </a:p>
          <a:p>
            <a:r>
              <a:rPr lang="en-GB" sz="3200" dirty="0"/>
              <a:t>R and Microsoft R Server integration.</a:t>
            </a:r>
          </a:p>
          <a:p>
            <a:r>
              <a:rPr lang="en-GB" sz="3200" dirty="0"/>
              <a:t>Other features:</a:t>
            </a:r>
          </a:p>
          <a:p>
            <a:pPr lvl="1"/>
            <a:r>
              <a:rPr lang="en-GB" sz="2800" dirty="0"/>
              <a:t>Temporal tables.</a:t>
            </a:r>
          </a:p>
          <a:p>
            <a:pPr lvl="1"/>
            <a:r>
              <a:rPr lang="en-GB" sz="2800" dirty="0"/>
              <a:t>Row masking and </a:t>
            </a:r>
            <a:br>
              <a:rPr lang="en-GB" sz="2800" dirty="0"/>
            </a:br>
            <a:r>
              <a:rPr lang="en-GB" sz="2800" dirty="0"/>
              <a:t>encryption.</a:t>
            </a:r>
          </a:p>
          <a:p>
            <a:pPr lvl="1"/>
            <a:r>
              <a:rPr lang="en-GB" sz="2800" dirty="0"/>
              <a:t>Integration with Hadoop, </a:t>
            </a:r>
            <a:br>
              <a:rPr lang="en-GB" sz="2800" dirty="0"/>
            </a:br>
            <a:r>
              <a:rPr lang="en-GB" sz="2800" dirty="0"/>
              <a:t>Spark, Teradata.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70983" y="1646237"/>
            <a:ext cx="7038582" cy="3811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0A07-F61E-4102-B7A0-106F0B67E9B8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3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UPDATE: Python in SQL Server 2017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528712" y="1825625"/>
            <a:ext cx="5981700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No need to move data around.</a:t>
            </a:r>
          </a:p>
          <a:p>
            <a:r>
              <a:rPr lang="en-GB" dirty="0"/>
              <a:t>Embed Python scripts inside T-SQL stored procedures.</a:t>
            </a:r>
          </a:p>
          <a:p>
            <a:r>
              <a:rPr lang="en-GB" dirty="0"/>
              <a:t>You will therefore be able to deploy machine learning and AI applications inside SQL Server 2017.</a:t>
            </a:r>
          </a:p>
          <a:p>
            <a:r>
              <a:rPr lang="en-GB" dirty="0"/>
              <a:t>Manage R and Python scripts in the same location.</a:t>
            </a:r>
          </a:p>
          <a:p>
            <a:r>
              <a:rPr lang="en-GB" dirty="0"/>
              <a:t>90k+ libraries – majority of which should be compatible.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81279-A043-45C2-8228-8CC87596F36C}" type="datetime1">
              <a:rPr lang="en-US" smtClean="0"/>
              <a:t>9/9/2017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2" descr="http://www.pngall.com/wp-content/uploads/2016/05/Python-Logo-PNG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056" y="1538662"/>
            <a:ext cx="3796279" cy="189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5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1F8E8-5192-4C1A-9961-5C7A8A1811F8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2" descr="http://www.pngall.com/wp-content/uploads/2016/05/Python-Logo-PNG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49" y="4835703"/>
            <a:ext cx="3534947" cy="17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000px-Microsoft_Excel_2013_logo.svg.png (2000×1964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041" y="419676"/>
            <a:ext cx="1244618" cy="122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doop.png (213×143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14" y="326175"/>
            <a:ext cx="20288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335" y="2088853"/>
            <a:ext cx="1064944" cy="864735"/>
          </a:xfrm>
          <a:prstGeom prst="rect">
            <a:avLst/>
          </a:prstGeom>
        </p:spPr>
      </p:pic>
      <p:pic>
        <p:nvPicPr>
          <p:cNvPr id="1040" name="Picture 16" descr="https://d3an9kf42ylj3p.cloudfront.net/uploads/2015/06/spark-logo.png?x2305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9330" r="6624" b="24290"/>
          <a:stretch/>
        </p:blipFill>
        <p:spPr bwMode="auto">
          <a:xfrm>
            <a:off x="8837385" y="333296"/>
            <a:ext cx="2670629" cy="1599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azure ml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899" y="4535989"/>
            <a:ext cx="1253365" cy="103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www.r-project.org/logo/R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296" y="1947071"/>
            <a:ext cx="3574682" cy="312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vector.me/files/images/5/2/52047/sps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367" y="5638415"/>
            <a:ext cx="1377266" cy="46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s://azure.microsoft.com/svghandler/data-lake-store/?width=600&amp;height=3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752" y="3129611"/>
            <a:ext cx="2790559" cy="146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database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76" y="4609749"/>
            <a:ext cx="2694283" cy="141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encrypted-tbn3.gstatic.com/images?q=tbn:ANd9GcSS3FWte1qk6Hr31YgLPy4J8LctTjhEbeuG3FcYnYnJ-XoB8wR0GRboKR2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2553148"/>
            <a:ext cx="23622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info.neo4j.com/rs/773-GON-065/images/neo4j_logo_glob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949" y="333296"/>
            <a:ext cx="1565254" cy="156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Linkedin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906" y="3413090"/>
            <a:ext cx="769918" cy="68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2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1425" y="1416323"/>
            <a:ext cx="3728358" cy="4351338"/>
          </a:xfrm>
        </p:spPr>
        <p:txBody>
          <a:bodyPr/>
          <a:lstStyle/>
          <a:p>
            <a:pPr lvl="0"/>
            <a:r>
              <a:rPr lang="en-GB" dirty="0"/>
              <a:t>Stack Overflow:</a:t>
            </a:r>
            <a:endParaRPr lang="en-GB" dirty="0">
              <a:hlinkClick r:id="rId2"/>
            </a:endParaRPr>
          </a:p>
          <a:p>
            <a:pPr lvl="1"/>
            <a:r>
              <a:rPr lang="en-GB" u="sng" dirty="0">
                <a:hlinkClick r:id="rId2"/>
              </a:rPr>
              <a:t>Documentation Topics</a:t>
            </a:r>
            <a:endParaRPr lang="en-GB" dirty="0"/>
          </a:p>
          <a:p>
            <a:pPr lvl="1"/>
            <a:r>
              <a:rPr lang="en-GB" u="sng" dirty="0">
                <a:hlinkClick r:id="rId3" action="ppaction://hlinkfile"/>
              </a:rPr>
              <a:t>Resources, books, tutorials</a:t>
            </a:r>
            <a:endParaRPr lang="en-GB" dirty="0"/>
          </a:p>
          <a:p>
            <a:pPr lvl="0"/>
            <a:r>
              <a:rPr lang="en-GB" dirty="0"/>
              <a:t>Consolidata:</a:t>
            </a:r>
            <a:endParaRPr lang="en-GB" dirty="0">
              <a:hlinkClick r:id="rId4"/>
            </a:endParaRPr>
          </a:p>
          <a:p>
            <a:pPr lvl="1"/>
            <a:r>
              <a:rPr lang="en-GB" u="sng" dirty="0">
                <a:hlinkClick r:id="rId4"/>
              </a:rPr>
              <a:t>R tutorial series</a:t>
            </a:r>
            <a:endParaRPr lang="en-GB" dirty="0"/>
          </a:p>
          <a:p>
            <a:pPr lvl="0"/>
            <a:r>
              <a:rPr lang="en-GB" dirty="0"/>
              <a:t>‘swirl’ library in R: </a:t>
            </a:r>
          </a:p>
          <a:p>
            <a:pPr lvl="1"/>
            <a:r>
              <a:rPr lang="en-GB" dirty="0"/>
              <a:t>learn R inside R!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B708F-5498-4D70-87D5-C5F37ECEA122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025" t="20258" r="39710" b="13108"/>
          <a:stretch/>
        </p:blipFill>
        <p:spPr>
          <a:xfrm>
            <a:off x="4409803" y="1264976"/>
            <a:ext cx="6865620" cy="4654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977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10B8-DF23-4F2E-B824-F845FF318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5" y="103868"/>
            <a:ext cx="10515600" cy="527503"/>
          </a:xfrm>
        </p:spPr>
        <p:txBody>
          <a:bodyPr anchor="t">
            <a:normAutofit fontScale="90000"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sz="3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Sans" panose="020B0602030504020204" pitchFamily="34" charset="0"/>
                <a:ea typeface="+mn-ea"/>
                <a:cs typeface="+mn-cs"/>
              </a:rPr>
              <a:t>SAY THANK YOU TO OUR SPONSORS!</a:t>
            </a:r>
            <a:br>
              <a:rPr lang="en-GB" sz="3200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ucida Sans" panose="020B0602030504020204" pitchFamily="34" charset="0"/>
                <a:ea typeface="+mn-ea"/>
                <a:cs typeface="+mn-cs"/>
              </a:rPr>
            </a:br>
            <a:endParaRPr lang="en-GB" dirty="0"/>
          </a:p>
        </p:txBody>
      </p:sp>
      <p:pic>
        <p:nvPicPr>
          <p:cNvPr id="6" name="Picture 4" descr="Pyramid Analytics">
            <a:extLst>
              <a:ext uri="{FF2B5EF4-FFF2-40B4-BE49-F238E27FC236}">
                <a16:creationId xmlns:a16="http://schemas.microsoft.com/office/drawing/2014/main" id="{92B1564E-2AAB-4423-BC55-3487F11E6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553" y="2619326"/>
            <a:ext cx="3219118" cy="800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49046BB-3331-4D92-94B8-B78465B8C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466" y="4962580"/>
            <a:ext cx="3530600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BC632F2D-9738-497F-844E-3AE8B903D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888" y="4921956"/>
            <a:ext cx="3148013" cy="75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30DD9389-BBB9-4AE7-9ACD-FFA48BE5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08" y="1133147"/>
            <a:ext cx="2329298" cy="954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AAD0F9-9E14-4560-B499-83A7D528CE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53" y="6017893"/>
            <a:ext cx="2094516" cy="686726"/>
          </a:xfrm>
          <a:prstGeom prst="rect">
            <a:avLst/>
          </a:prstGeom>
        </p:spPr>
      </p:pic>
      <p:pic>
        <p:nvPicPr>
          <p:cNvPr id="11" name="Picture 6" descr="MSFT_logo_c_C-Gray_D">
            <a:extLst>
              <a:ext uri="{FF2B5EF4-FFF2-40B4-BE49-F238E27FC236}">
                <a16:creationId xmlns:a16="http://schemas.microsoft.com/office/drawing/2014/main" id="{583D24F1-ED3E-46BF-BD81-76E9E38BE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6" t="24782" r="10736" b="25998"/>
          <a:stretch>
            <a:fillRect/>
          </a:stretch>
        </p:blipFill>
        <p:spPr bwMode="auto">
          <a:xfrm>
            <a:off x="8134285" y="6219483"/>
            <a:ext cx="1845521" cy="42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7E999CDE-51E5-4C1F-B618-6D3B6CA6B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14430"/>
            <a:ext cx="3253165" cy="113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3" name="Picture 2" descr="pass">
            <a:extLst>
              <a:ext uri="{FF2B5EF4-FFF2-40B4-BE49-F238E27FC236}">
                <a16:creationId xmlns:a16="http://schemas.microsoft.com/office/drawing/2014/main" id="{204506A7-3EFE-451A-A998-0FF92A76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486" y="5880223"/>
            <a:ext cx="980955" cy="724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5A6FDA-2949-4DFC-A01F-2AAC447618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77" y="1273631"/>
            <a:ext cx="2507563" cy="1253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6088B1-7E19-44BD-B5CF-CD0697832A6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61" y="988341"/>
            <a:ext cx="2595062" cy="7712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64F11E-3AAC-4C85-8A3D-82B302336D8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8" y="4992681"/>
            <a:ext cx="3504299" cy="6833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075429-B33F-4983-99CC-38614BA7C92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57" y="3697227"/>
            <a:ext cx="3667630" cy="7518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35868D-70BF-4A1A-B3C9-620E510265D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914" y="1451037"/>
            <a:ext cx="3343158" cy="830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768E8E-99A1-40E3-A51E-82F457D4647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43" y="3910551"/>
            <a:ext cx="3673532" cy="538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EAA98FD-5416-4771-A899-20E56AAAC5D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15" y="2544026"/>
            <a:ext cx="3412006" cy="9963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0C0CAA-C73D-4DEE-973E-F02759E05FE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636" y="5991431"/>
            <a:ext cx="1709953" cy="6935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3F0132-AAF4-4964-8E37-8AED980892B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7" y="3578147"/>
            <a:ext cx="1977979" cy="11116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52A47B-0E1C-42AB-85A4-6DE2B2307F5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43" y="6085872"/>
            <a:ext cx="1544855" cy="6472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4A4F35-C66D-4911-A7AE-D26CA124C5D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1" y="2416147"/>
            <a:ext cx="2379464" cy="93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1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DEMOS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DCFD-9E3C-4F41-A7F4-BFEA5730A08B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1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04C787-769E-4E86-981E-393A5E64B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4967"/>
            <a:ext cx="12192000" cy="826617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A3FB24-A4AD-4609-8B5F-69D265B1A49C}"/>
              </a:ext>
            </a:extLst>
          </p:cNvPr>
          <p:cNvSpPr/>
          <p:nvPr/>
        </p:nvSpPr>
        <p:spPr>
          <a:xfrm>
            <a:off x="-1" y="-574966"/>
            <a:ext cx="12192001" cy="8266176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27B36-6695-469B-A154-82195645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Sponsor Raffle!!!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32B04-94EC-480E-B63B-9A02C239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Each sponsor stamp will opt you into their raffle prize and mailings</a:t>
            </a:r>
          </a:p>
          <a:p>
            <a:r>
              <a:rPr lang="en-GB" dirty="0"/>
              <a:t>Collect 9+ sponsor stamps on your Badge to be eligible for the Xbox</a:t>
            </a:r>
          </a:p>
          <a:p>
            <a:r>
              <a:rPr lang="en-GB" dirty="0"/>
              <a:t>Hand entire Badge/ ribbon back into registration desk at end of day</a:t>
            </a:r>
          </a:p>
          <a:p>
            <a:r>
              <a:rPr lang="en-GB" dirty="0"/>
              <a:t>We will draw Badges for prizes at 5pm in Cromwell (if you are drawn and do not have the pre-requisite stamp/s….. You lose!)</a:t>
            </a:r>
          </a:p>
        </p:txBody>
      </p:sp>
    </p:spTree>
    <p:extLst>
      <p:ext uri="{BB962C8B-B14F-4D97-AF65-F5344CB8AC3E}">
        <p14:creationId xmlns:p14="http://schemas.microsoft.com/office/powerpoint/2010/main" val="2098862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4182" y="1865537"/>
            <a:ext cx="9144000" cy="2387600"/>
          </a:xfrm>
        </p:spPr>
        <p:txBody>
          <a:bodyPr/>
          <a:lstStyle/>
          <a:p>
            <a:r>
              <a:rPr lang="en-GB" b="1" dirty="0"/>
              <a:t>Exploring Dark Data</a:t>
            </a:r>
            <a:br>
              <a:rPr lang="en-GB" b="1" dirty="0"/>
            </a:br>
            <a:r>
              <a:rPr lang="en-GB" sz="4800" b="1" dirty="0"/>
              <a:t>with SQL Server 2016 and R</a:t>
            </a:r>
            <a:br>
              <a:rPr lang="en-GB" sz="4800" dirty="0"/>
            </a:br>
            <a:r>
              <a:rPr lang="en-GB" sz="4400" dirty="0"/>
              <a:t>Oliver Frost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86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15" y="817581"/>
            <a:ext cx="11747349" cy="3435556"/>
          </a:xfrm>
        </p:spPr>
        <p:txBody>
          <a:bodyPr>
            <a:normAutofit/>
          </a:bodyPr>
          <a:lstStyle/>
          <a:p>
            <a:r>
              <a:rPr lang="en-GB" b="1" dirty="0"/>
              <a:t>Exploring Dark Data</a:t>
            </a:r>
            <a:br>
              <a:rPr lang="en-GB" b="1" dirty="0"/>
            </a:br>
            <a:r>
              <a:rPr lang="en-GB" sz="4800" b="1" strike="sngStrike" dirty="0"/>
              <a:t>with SQL Server 2016 and R</a:t>
            </a:r>
            <a:br>
              <a:rPr lang="en-GB" sz="4800" b="1" dirty="0"/>
            </a:br>
            <a:r>
              <a:rPr lang="en-GB" sz="4800" b="1" dirty="0"/>
              <a:t>with SQL Server Machine Learning Services</a:t>
            </a:r>
            <a:br>
              <a:rPr lang="en-GB" sz="4800" dirty="0"/>
            </a:br>
            <a:r>
              <a:rPr lang="en-GB" sz="4400" dirty="0"/>
              <a:t>Oliver Frost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948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Today’s session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94359" y="1825625"/>
            <a:ext cx="10539806" cy="4351338"/>
          </a:xfrm>
        </p:spPr>
        <p:txBody>
          <a:bodyPr>
            <a:normAutofit/>
          </a:bodyPr>
          <a:lstStyle/>
          <a:p>
            <a:r>
              <a:rPr lang="en-GB" dirty="0"/>
              <a:t>The R and SQL Server “stack”</a:t>
            </a:r>
          </a:p>
          <a:p>
            <a:r>
              <a:rPr lang="en-GB" dirty="0"/>
              <a:t>UPDATE: Python!</a:t>
            </a:r>
          </a:p>
          <a:p>
            <a:r>
              <a:rPr lang="en-GB" b="1" dirty="0"/>
              <a:t>DEMO</a:t>
            </a:r>
            <a:r>
              <a:rPr lang="en-GB" dirty="0"/>
              <a:t> – R and Python inside SQL Server 2017:</a:t>
            </a:r>
          </a:p>
          <a:p>
            <a:pPr lvl="1"/>
            <a:r>
              <a:rPr lang="en-GB" dirty="0"/>
              <a:t>Setting up</a:t>
            </a:r>
          </a:p>
          <a:p>
            <a:pPr lvl="1"/>
            <a:r>
              <a:rPr lang="en-GB" dirty="0"/>
              <a:t>Executing scripts</a:t>
            </a:r>
          </a:p>
          <a:p>
            <a:r>
              <a:rPr lang="en-GB" b="1" dirty="0"/>
              <a:t>DEMO </a:t>
            </a:r>
            <a:r>
              <a:rPr lang="en-GB" dirty="0"/>
              <a:t>– Dark Data with </a:t>
            </a:r>
            <a:r>
              <a:rPr lang="en-GB" dirty="0" err="1"/>
              <a:t>RevoScaleR</a:t>
            </a:r>
            <a:r>
              <a:rPr lang="en-GB" dirty="0"/>
              <a:t> and </a:t>
            </a:r>
            <a:r>
              <a:rPr lang="en-GB" dirty="0" err="1"/>
              <a:t>RevoScalePy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What are the libraries for?</a:t>
            </a:r>
          </a:p>
          <a:p>
            <a:pPr lvl="1"/>
            <a:r>
              <a:rPr lang="en-GB" dirty="0"/>
              <a:t>Explore, summarise and plot data</a:t>
            </a:r>
          </a:p>
          <a:p>
            <a:pPr lvl="1"/>
            <a:r>
              <a:rPr lang="en-GB" dirty="0"/>
              <a:t>Predictive modelling and big data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EB67-2BC5-4B3B-BDBE-4B7D71ABACC5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Introductions and Background</a:t>
            </a:r>
          </a:p>
        </p:txBody>
      </p:sp>
      <p:pic>
        <p:nvPicPr>
          <p:cNvPr id="1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13"/>
          <a:stretch/>
        </p:blipFill>
        <p:spPr>
          <a:xfrm>
            <a:off x="555134" y="1545546"/>
            <a:ext cx="5101845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9B2D6-A27A-42A9-9286-29EE123AD513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22CF8-E28B-4ADD-9012-61BC9C50D1C7}" type="slidenum">
              <a:rPr lang="en-US" smtClean="0"/>
              <a:t>7</a:t>
            </a:fld>
            <a:endParaRPr lang="en-US"/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6438083" y="4692696"/>
            <a:ext cx="6198323" cy="1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LinkedIn:</a:t>
            </a:r>
            <a:r>
              <a:rPr lang="en-GB" sz="2400" dirty="0">
                <a:solidFill>
                  <a:schemeClr val="tx1"/>
                </a:solidFill>
                <a:hlinkClick r:id="rId3"/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https://www.linkedin.com/in/olliefrost/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Twitter: </a:t>
            </a:r>
            <a:r>
              <a:rPr lang="en-GB" sz="2400" dirty="0">
                <a:solidFill>
                  <a:schemeClr val="tx1"/>
                </a:solidFill>
              </a:rPr>
              <a:t>@</a:t>
            </a:r>
            <a:r>
              <a:rPr lang="en-GB" sz="2400" dirty="0" err="1">
                <a:solidFill>
                  <a:schemeClr val="tx1"/>
                </a:solidFill>
              </a:rPr>
              <a:t>OFrost</a:t>
            </a:r>
            <a:endParaRPr lang="en-GB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  <a:p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496" y="5513271"/>
            <a:ext cx="346189" cy="281106"/>
          </a:xfrm>
          <a:prstGeom prst="rect">
            <a:avLst/>
          </a:prstGeom>
        </p:spPr>
      </p:pic>
      <p:pic>
        <p:nvPicPr>
          <p:cNvPr id="1030" name="Picture 6" descr="Linkedin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045" y="4883326"/>
            <a:ext cx="489404" cy="4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0ECB29D-5CF7-4CBB-A08B-9C2F00B9B649}"/>
              </a:ext>
            </a:extLst>
          </p:cNvPr>
          <p:cNvGrpSpPr/>
          <p:nvPr/>
        </p:nvGrpSpPr>
        <p:grpSpPr>
          <a:xfrm>
            <a:off x="5940045" y="1651072"/>
            <a:ext cx="5804280" cy="2684511"/>
            <a:chOff x="5940045" y="1651072"/>
            <a:chExt cx="5804280" cy="2684511"/>
          </a:xfrm>
        </p:grpSpPr>
        <p:pic>
          <p:nvPicPr>
            <p:cNvPr id="10" name="Picture 4" descr="Hadoop.png (213×143)">
              <a:extLst>
                <a:ext uri="{FF2B5EF4-FFF2-40B4-BE49-F238E27FC236}">
                  <a16:creationId xmlns:a16="http://schemas.microsoft.com/office/drawing/2014/main" id="{20E19EBC-885D-43B8-853D-F870DEA3EF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2447" y="1651072"/>
              <a:ext cx="1830944" cy="1229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2" descr="https://www.r-project.org/logo/Rlogo.png">
              <a:extLst>
                <a:ext uri="{FF2B5EF4-FFF2-40B4-BE49-F238E27FC236}">
                  <a16:creationId xmlns:a16="http://schemas.microsoft.com/office/drawing/2014/main" id="{4A4F04CE-75A1-412E-9387-9B3A937F5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045" y="1651072"/>
              <a:ext cx="1299652" cy="1137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6" descr="https://azure.microsoft.com/svghandler/data-lake-store/?width=600&amp;height=315">
              <a:extLst>
                <a:ext uri="{FF2B5EF4-FFF2-40B4-BE49-F238E27FC236}">
                  <a16:creationId xmlns:a16="http://schemas.microsoft.com/office/drawing/2014/main" id="{4D619336-4049-470C-8354-E447E4A16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419" y="1688250"/>
              <a:ext cx="2270565" cy="119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8" descr="Image result for database logo">
              <a:extLst>
                <a:ext uri="{FF2B5EF4-FFF2-40B4-BE49-F238E27FC236}">
                  <a16:creationId xmlns:a16="http://schemas.microsoft.com/office/drawing/2014/main" id="{5482340D-C706-4F9D-9087-24499A7D3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185" y="3008803"/>
              <a:ext cx="2527199" cy="1326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D869668-2599-41A9-8DA3-E324CB3B0FCF}"/>
                </a:ext>
              </a:extLst>
            </p:cNvPr>
            <p:cNvSpPr txBox="1"/>
            <p:nvPr/>
          </p:nvSpPr>
          <p:spPr>
            <a:xfrm>
              <a:off x="7918688" y="3078529"/>
              <a:ext cx="38256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SQL Server 2012, 2014, 2016 and 2017</a:t>
              </a:r>
            </a:p>
            <a:p>
              <a:r>
                <a:rPr lang="en-GB" dirty="0"/>
                <a:t>SSIS and SSAS</a:t>
              </a:r>
            </a:p>
            <a:p>
              <a:r>
                <a:rPr lang="en-GB" dirty="0"/>
                <a:t>SQL Server on Azure</a:t>
              </a:r>
            </a:p>
            <a:p>
              <a:r>
                <a:rPr lang="en-GB" dirty="0"/>
                <a:t>SQL Server R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27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99063-DB11-4DEE-87A8-42F53C35C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7328C-8179-43A7-9250-235AF323B1B3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5303-69AD-2E4D-B18B-E5EED0F0A60B}" type="slidenum">
              <a:rPr lang="en-US" smtClean="0"/>
              <a:pPr/>
              <a:t>8</a:t>
            </a:fld>
            <a:r>
              <a:rPr lang="en-US"/>
              <a:t>  |  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02076" y="323874"/>
            <a:ext cx="9143673" cy="1325563"/>
          </a:xfrm>
        </p:spPr>
        <p:txBody>
          <a:bodyPr>
            <a:normAutofit/>
          </a:bodyPr>
          <a:lstStyle/>
          <a:p>
            <a:r>
              <a:rPr lang="en-GB" b="1" dirty="0"/>
              <a:t>What is Dark Data?</a:t>
            </a:r>
          </a:p>
        </p:txBody>
      </p:sp>
      <p:pic>
        <p:nvPicPr>
          <p:cNvPr id="10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16" r="23944"/>
          <a:stretch/>
        </p:blipFill>
        <p:spPr>
          <a:xfrm>
            <a:off x="352310" y="503261"/>
            <a:ext cx="6458180" cy="5673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 Placeholder 8"/>
          <p:cNvSpPr>
            <a:spLocks noGrp="1"/>
          </p:cNvSpPr>
          <p:nvPr>
            <p:ph sz="half" idx="4294967295"/>
          </p:nvPr>
        </p:nvSpPr>
        <p:spPr>
          <a:xfrm>
            <a:off x="7173913" y="1449388"/>
            <a:ext cx="5018087" cy="4727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dirty="0"/>
              <a:t>It is an umbrella term, used to mean a number of different things.</a:t>
            </a:r>
          </a:p>
          <a:p>
            <a:r>
              <a:rPr lang="en-GB" sz="2600" dirty="0"/>
              <a:t>One example it can refer to is ‘data leakage’.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BBC - footballer’s wages gaff on Twitter.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Amazon – deducing sales from publishing relevant position on other books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dirty="0"/>
              <a:t>(A hat tip to Professor Mark </a:t>
            </a:r>
            <a:r>
              <a:rPr lang="en-GB" sz="2600" dirty="0" err="1"/>
              <a:t>Whitehorn</a:t>
            </a:r>
            <a:r>
              <a:rPr lang="en-GB" sz="2600" dirty="0"/>
              <a:t>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/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68934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3DB10-ED94-4581-81C3-1261102D0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C4A5-4E62-42F3-8F7E-F44F0F7E1FDE}" type="datetime1">
              <a:rPr lang="en-US" smtClean="0"/>
              <a:t>9/9/2017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5303-69AD-2E4D-B18B-E5EED0F0A60B}" type="slidenum">
              <a:rPr lang="en-US" smtClean="0"/>
              <a:pPr/>
              <a:t>9</a:t>
            </a:fld>
            <a:r>
              <a:rPr lang="en-US"/>
              <a:t>  |  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12275" y="850513"/>
            <a:ext cx="9143673" cy="1325563"/>
          </a:xfrm>
        </p:spPr>
        <p:txBody>
          <a:bodyPr>
            <a:normAutofit/>
          </a:bodyPr>
          <a:lstStyle/>
          <a:p>
            <a:r>
              <a:rPr lang="en-GB" sz="5400" b="1" dirty="0"/>
              <a:t>What is Dark Data?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idx="1"/>
          </p:nvPr>
        </p:nvSpPr>
        <p:spPr>
          <a:xfrm>
            <a:off x="522514" y="2271153"/>
            <a:ext cx="11259583" cy="39058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Data that is being collected, but not being used.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i="1" dirty="0"/>
              <a:t>“Information assets that organisations collect, process and store in the course of their regular business activities, but generally fail to use.” - Gartner</a:t>
            </a: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Customer comments on internet transactions </a:t>
            </a:r>
            <a:r>
              <a:rPr lang="en-GB" sz="2400" dirty="0"/>
              <a:t>– can you identify positive or negative sentiment without a feedback form?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Transaction logs </a:t>
            </a:r>
            <a:r>
              <a:rPr lang="en-GB" sz="2400" dirty="0"/>
              <a:t>– can you analyse your log files and predict when specific failures might occur?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Social media data</a:t>
            </a:r>
            <a:r>
              <a:rPr lang="en-GB" sz="2400" dirty="0"/>
              <a:t> – are you storing and analysing your network with more than intuition?</a:t>
            </a:r>
            <a:endParaRPr lang="en-US" sz="2400" dirty="0"/>
          </a:p>
          <a:p>
            <a:endParaRPr lang="en-GB" sz="1600" dirty="0"/>
          </a:p>
        </p:txBody>
      </p:sp>
      <p:pic>
        <p:nvPicPr>
          <p:cNvPr id="10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07" y="221530"/>
            <a:ext cx="1859470" cy="1859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275" y="434284"/>
            <a:ext cx="1918959" cy="155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45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</p:bldLst>
  </p:timing>
</p:sld>
</file>

<file path=ppt/theme/theme1.xml><?xml version="1.0" encoding="utf-8"?>
<a:theme xmlns:a="http://schemas.openxmlformats.org/drawingml/2006/main" name="Blue Theme">
  <a:themeElements>
    <a:clrScheme name="Consolidata">
      <a:dk1>
        <a:srgbClr val="44433B"/>
      </a:dk1>
      <a:lt1>
        <a:sysClr val="window" lastClr="FFFFFF"/>
      </a:lt1>
      <a:dk2>
        <a:srgbClr val="44433B"/>
      </a:dk2>
      <a:lt2>
        <a:srgbClr val="E7E6E6"/>
      </a:lt2>
      <a:accent1>
        <a:srgbClr val="41AD49"/>
      </a:accent1>
      <a:accent2>
        <a:srgbClr val="EBAD49"/>
      </a:accent2>
      <a:accent3>
        <a:srgbClr val="78278B"/>
      </a:accent3>
      <a:accent4>
        <a:srgbClr val="0074BE"/>
      </a:accent4>
      <a:accent5>
        <a:srgbClr val="243B7A"/>
      </a:accent5>
      <a:accent6>
        <a:srgbClr val="70AD47"/>
      </a:accent6>
      <a:hlink>
        <a:srgbClr val="0074BE"/>
      </a:hlink>
      <a:folHlink>
        <a:srgbClr val="65C8F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Yellow Theme">
  <a:themeElements>
    <a:clrScheme name="Consolidata">
      <a:dk1>
        <a:srgbClr val="44433B"/>
      </a:dk1>
      <a:lt1>
        <a:sysClr val="window" lastClr="FFFFFF"/>
      </a:lt1>
      <a:dk2>
        <a:srgbClr val="44433B"/>
      </a:dk2>
      <a:lt2>
        <a:srgbClr val="E7E6E6"/>
      </a:lt2>
      <a:accent1>
        <a:srgbClr val="41AD49"/>
      </a:accent1>
      <a:accent2>
        <a:srgbClr val="EBAD49"/>
      </a:accent2>
      <a:accent3>
        <a:srgbClr val="243B7A"/>
      </a:accent3>
      <a:accent4>
        <a:srgbClr val="0074BE"/>
      </a:accent4>
      <a:accent5>
        <a:srgbClr val="243B7A"/>
      </a:accent5>
      <a:accent6>
        <a:srgbClr val="70AD47"/>
      </a:accent6>
      <a:hlink>
        <a:srgbClr val="5B9BD5"/>
      </a:hlink>
      <a:folHlink>
        <a:srgbClr val="9CC3E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reen Theme">
  <a:themeElements>
    <a:clrScheme name="Consolidata">
      <a:dk1>
        <a:srgbClr val="44433B"/>
      </a:dk1>
      <a:lt1>
        <a:sysClr val="window" lastClr="FFFFFF"/>
      </a:lt1>
      <a:dk2>
        <a:srgbClr val="44433B"/>
      </a:dk2>
      <a:lt2>
        <a:srgbClr val="E7E6E6"/>
      </a:lt2>
      <a:accent1>
        <a:srgbClr val="41AD49"/>
      </a:accent1>
      <a:accent2>
        <a:srgbClr val="EBAD49"/>
      </a:accent2>
      <a:accent3>
        <a:srgbClr val="243B7A"/>
      </a:accent3>
      <a:accent4>
        <a:srgbClr val="0074BE"/>
      </a:accent4>
      <a:accent5>
        <a:srgbClr val="243B7A"/>
      </a:accent5>
      <a:accent6>
        <a:srgbClr val="70AD47"/>
      </a:accent6>
      <a:hlink>
        <a:srgbClr val="5B9BD5"/>
      </a:hlink>
      <a:folHlink>
        <a:srgbClr val="9CC3E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urple Theme">
  <a:themeElements>
    <a:clrScheme name="Consolidata">
      <a:dk1>
        <a:srgbClr val="44433B"/>
      </a:dk1>
      <a:lt1>
        <a:sysClr val="window" lastClr="FFFFFF"/>
      </a:lt1>
      <a:dk2>
        <a:srgbClr val="44433B"/>
      </a:dk2>
      <a:lt2>
        <a:srgbClr val="E7E6E6"/>
      </a:lt2>
      <a:accent1>
        <a:srgbClr val="41AD49"/>
      </a:accent1>
      <a:accent2>
        <a:srgbClr val="EBAD49"/>
      </a:accent2>
      <a:accent3>
        <a:srgbClr val="78278B"/>
      </a:accent3>
      <a:accent4>
        <a:srgbClr val="0074BE"/>
      </a:accent4>
      <a:accent5>
        <a:srgbClr val="243B7A"/>
      </a:accent5>
      <a:accent6>
        <a:srgbClr val="70AD47"/>
      </a:accent6>
      <a:hlink>
        <a:srgbClr val="0074BE"/>
      </a:hlink>
      <a:folHlink>
        <a:srgbClr val="65C8F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ark Blue Theme">
  <a:themeElements>
    <a:clrScheme name="Consolidata">
      <a:dk1>
        <a:srgbClr val="44433B"/>
      </a:dk1>
      <a:lt1>
        <a:sysClr val="window" lastClr="FFFFFF"/>
      </a:lt1>
      <a:dk2>
        <a:srgbClr val="44433B"/>
      </a:dk2>
      <a:lt2>
        <a:srgbClr val="E7E6E6"/>
      </a:lt2>
      <a:accent1>
        <a:srgbClr val="41AD49"/>
      </a:accent1>
      <a:accent2>
        <a:srgbClr val="EBAD49"/>
      </a:accent2>
      <a:accent3>
        <a:srgbClr val="243B7A"/>
      </a:accent3>
      <a:accent4>
        <a:srgbClr val="0074BE"/>
      </a:accent4>
      <a:accent5>
        <a:srgbClr val="243B7A"/>
      </a:accent5>
      <a:accent6>
        <a:srgbClr val="70AD47"/>
      </a:accent6>
      <a:hlink>
        <a:srgbClr val="5B9BD5"/>
      </a:hlink>
      <a:folHlink>
        <a:srgbClr val="9CC3E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1016</Words>
  <Application>Microsoft Office PowerPoint</Application>
  <PresentationFormat>Widescreen</PresentationFormat>
  <Paragraphs>132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Lucida Sans</vt:lpstr>
      <vt:lpstr>Blue Theme</vt:lpstr>
      <vt:lpstr>Yellow Theme</vt:lpstr>
      <vt:lpstr>Green Theme</vt:lpstr>
      <vt:lpstr>Purple Theme</vt:lpstr>
      <vt:lpstr>Dark Blue Theme</vt:lpstr>
      <vt:lpstr>Office Theme</vt:lpstr>
      <vt:lpstr>Exploring Dark Data with SQL Server 2016 and R Oliver Frost</vt:lpstr>
      <vt:lpstr>SAY THANK YOU TO OUR SPONSORS! </vt:lpstr>
      <vt:lpstr>Sponsor Raffle!!!</vt:lpstr>
      <vt:lpstr>Exploring Dark Data with SQL Server 2016 and R Oliver Frost</vt:lpstr>
      <vt:lpstr>Exploring Dark Data with SQL Server 2016 and R with SQL Server Machine Learning Services Oliver Frost</vt:lpstr>
      <vt:lpstr>Today’s session</vt:lpstr>
      <vt:lpstr>Introductions and Background</vt:lpstr>
      <vt:lpstr>What is Dark Data?</vt:lpstr>
      <vt:lpstr>What is Dark Data?</vt:lpstr>
      <vt:lpstr>Why bother with Dark Data?</vt:lpstr>
      <vt:lpstr>Relational vs Non-relational</vt:lpstr>
      <vt:lpstr>Relational databases overview</vt:lpstr>
      <vt:lpstr>Relational and NoSQL together</vt:lpstr>
      <vt:lpstr>What is R?</vt:lpstr>
      <vt:lpstr>Microsoft R</vt:lpstr>
      <vt:lpstr>What’s new inside SQL Server 2016?</vt:lpstr>
      <vt:lpstr>UPDATE: Python in SQL Server 2017</vt:lpstr>
      <vt:lpstr>PowerPoint Presentation</vt:lpstr>
      <vt:lpstr>Resources</vt:lpstr>
      <vt:lpstr>DEMOS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Consolidata Knowledge Session</dc:title>
  <dc:creator>Dafydd Biffen</dc:creator>
  <cp:lastModifiedBy>Ollie Frost</cp:lastModifiedBy>
  <cp:revision>150</cp:revision>
  <dcterms:created xsi:type="dcterms:W3CDTF">2015-09-03T10:08:37Z</dcterms:created>
  <dcterms:modified xsi:type="dcterms:W3CDTF">2017-09-09T13:20:51Z</dcterms:modified>
</cp:coreProperties>
</file>